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pcrp.ru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216184" y="116632"/>
            <a:ext cx="391145" cy="500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19" name="object 74"/>
          <p:cNvSpPr txBox="1">
            <a:spLocks noGrp="1"/>
          </p:cNvSpPr>
          <p:nvPr/>
        </p:nvSpPr>
        <p:spPr>
          <a:xfrm>
            <a:off x="647157" y="101706"/>
            <a:ext cx="6494780" cy="5130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85" dirty="0"/>
              <a:t>АО </a:t>
            </a:r>
            <a:r>
              <a:rPr sz="1600" spc="-70" dirty="0"/>
              <a:t>«Микрофинансовая </a:t>
            </a:r>
            <a:r>
              <a:rPr sz="1600" spc="-95" dirty="0"/>
              <a:t>компания </a:t>
            </a:r>
            <a:r>
              <a:rPr sz="1600" spc="-70" dirty="0"/>
              <a:t>предпринимательского финансирования  Пермского</a:t>
            </a:r>
            <a:r>
              <a:rPr sz="1600" spc="-40" dirty="0"/>
              <a:t> </a:t>
            </a:r>
            <a:r>
              <a:rPr sz="1600" spc="-90" dirty="0"/>
              <a:t>края»</a:t>
            </a:r>
            <a:endParaRPr sz="1600" dirty="0"/>
          </a:p>
        </p:txBody>
      </p:sp>
      <p:sp>
        <p:nvSpPr>
          <p:cNvPr id="22" name="object 93"/>
          <p:cNvSpPr/>
          <p:nvPr/>
        </p:nvSpPr>
        <p:spPr>
          <a:xfrm>
            <a:off x="647157" y="651368"/>
            <a:ext cx="8183460" cy="45719"/>
          </a:xfrm>
          <a:custGeom>
            <a:avLst/>
            <a:gdLst/>
            <a:ahLst/>
            <a:cxnLst/>
            <a:rect l="l" t="t" r="r" b="b"/>
            <a:pathLst>
              <a:path w="8576310">
                <a:moveTo>
                  <a:pt x="0" y="0"/>
                </a:moveTo>
                <a:lnTo>
                  <a:pt x="8576106" y="0"/>
                </a:lnTo>
              </a:path>
            </a:pathLst>
          </a:custGeom>
          <a:ln w="25400">
            <a:solidFill>
              <a:srgbClr val="17375E"/>
            </a:solidFill>
          </a:ln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2564889"/>
            <a:ext cx="28515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700" b="1" dirty="0" smtClean="0"/>
              <a:t>ПАМЯТКА </a:t>
            </a:r>
          </a:p>
          <a:p>
            <a:pPr algn="ctr"/>
            <a:r>
              <a:rPr lang="ru-RU" sz="1700" b="1" dirty="0" smtClean="0"/>
              <a:t>для получения микрозайма</a:t>
            </a:r>
            <a:endParaRPr lang="ru-RU" sz="17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36422" y="5807690"/>
            <a:ext cx="7594195" cy="646331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         Настоящая памятка является кратким алгоритмом действий для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получения </a:t>
            </a:r>
            <a:r>
              <a:rPr lang="ru-RU" i="1" dirty="0" err="1" smtClean="0">
                <a:solidFill>
                  <a:srgbClr val="FF0000"/>
                </a:solidFill>
              </a:rPr>
              <a:t>микрозайма</a:t>
            </a:r>
            <a:r>
              <a:rPr lang="ru-RU" i="1" dirty="0" smtClean="0">
                <a:solidFill>
                  <a:srgbClr val="FF0000"/>
                </a:solidFill>
              </a:rPr>
              <a:t>, в период самоизоляции</a:t>
            </a:r>
            <a:endParaRPr lang="ru-RU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216184" y="116632"/>
            <a:ext cx="391145" cy="500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19" name="object 74"/>
          <p:cNvSpPr txBox="1">
            <a:spLocks noGrp="1"/>
          </p:cNvSpPr>
          <p:nvPr/>
        </p:nvSpPr>
        <p:spPr>
          <a:xfrm>
            <a:off x="647157" y="101706"/>
            <a:ext cx="6494780" cy="5130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85" dirty="0"/>
              <a:t>АО </a:t>
            </a:r>
            <a:r>
              <a:rPr sz="1600" spc="-70" dirty="0"/>
              <a:t>«Микрофинансовая </a:t>
            </a:r>
            <a:r>
              <a:rPr sz="1600" spc="-95" dirty="0"/>
              <a:t>компания </a:t>
            </a:r>
            <a:r>
              <a:rPr sz="1600" spc="-70" dirty="0"/>
              <a:t>предпринимательского финансирования  Пермского</a:t>
            </a:r>
            <a:r>
              <a:rPr sz="1600" spc="-40" dirty="0"/>
              <a:t> </a:t>
            </a:r>
            <a:r>
              <a:rPr sz="1600" spc="-90" dirty="0"/>
              <a:t>края»</a:t>
            </a:r>
            <a:endParaRPr sz="1600" dirty="0"/>
          </a:p>
        </p:txBody>
      </p:sp>
      <p:sp>
        <p:nvSpPr>
          <p:cNvPr id="22" name="object 93"/>
          <p:cNvSpPr/>
          <p:nvPr/>
        </p:nvSpPr>
        <p:spPr>
          <a:xfrm>
            <a:off x="647157" y="651368"/>
            <a:ext cx="8183460" cy="45719"/>
          </a:xfrm>
          <a:custGeom>
            <a:avLst/>
            <a:gdLst/>
            <a:ahLst/>
            <a:cxnLst/>
            <a:rect l="l" t="t" r="r" b="b"/>
            <a:pathLst>
              <a:path w="8576310">
                <a:moveTo>
                  <a:pt x="0" y="0"/>
                </a:moveTo>
                <a:lnTo>
                  <a:pt x="8576106" y="0"/>
                </a:lnTo>
              </a:path>
            </a:pathLst>
          </a:custGeom>
          <a:ln w="25400">
            <a:solidFill>
              <a:srgbClr val="17375E"/>
            </a:solidFill>
          </a:ln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pic>
        <p:nvPicPr>
          <p:cNvPr id="2053" name="Picture 5" descr="https://mfk59.ru/upload/image/4-steps%281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80" y="1221629"/>
            <a:ext cx="7920880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s://mfk59.ru/upload/image/step-1%281%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29" y="2132856"/>
            <a:ext cx="1732423" cy="107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s://mfk59.ru/upload/image/step-2%281%2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3" y="3068960"/>
            <a:ext cx="1701723" cy="10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s://mfk59.ru/upload/image/step-3%281%2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57" y="3914759"/>
            <a:ext cx="1715419" cy="101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s://mfk59.ru/upload/image/step-4%281%2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59" y="4755914"/>
            <a:ext cx="1677755" cy="95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7524" y="2345624"/>
            <a:ext cx="6365332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/>
              <a:t>Скачайте перечень документов в разделе "Документы для </a:t>
            </a:r>
            <a:r>
              <a:rPr lang="ru-RU" sz="1700" dirty="0" smtClean="0"/>
              <a:t>подачи</a:t>
            </a:r>
          </a:p>
          <a:p>
            <a:r>
              <a:rPr lang="ru-RU" sz="1700" dirty="0" smtClean="0"/>
              <a:t> </a:t>
            </a:r>
            <a:r>
              <a:rPr lang="ru-RU" sz="1700" dirty="0"/>
              <a:t>заявки" </a:t>
            </a:r>
            <a:r>
              <a:rPr lang="ru-RU" sz="1500" i="1" dirty="0" smtClean="0"/>
              <a:t>(предварительно ознакомьтесь </a:t>
            </a:r>
            <a:r>
              <a:rPr lang="ru-RU" sz="1500" i="1" dirty="0"/>
              <a:t>с </a:t>
            </a:r>
            <a:r>
              <a:rPr lang="ru-RU" sz="1500" i="1" dirty="0" smtClean="0"/>
              <a:t>Правилами предоставления </a:t>
            </a:r>
          </a:p>
          <a:p>
            <a:r>
              <a:rPr lang="ru-RU" sz="1500" i="1" dirty="0" smtClean="0"/>
              <a:t>микрозаймов, видами микрозаймов в разделе «Микрозаймы бизнесу»)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76684" y="3209716"/>
            <a:ext cx="630063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/>
              <a:t>Заполненные документы (полный пакет согласно перечня) </a:t>
            </a:r>
            <a:endParaRPr lang="ru-RU" sz="1700" dirty="0" smtClean="0"/>
          </a:p>
          <a:p>
            <a:r>
              <a:rPr lang="ru-RU" sz="1700" dirty="0" smtClean="0"/>
              <a:t>отсканируйте </a:t>
            </a:r>
            <a:r>
              <a:rPr lang="ru-RU" sz="1700" dirty="0"/>
              <a:t>и направьте на адрес </a:t>
            </a:r>
            <a:r>
              <a:rPr lang="ru-RU" sz="1700" dirty="0">
                <a:hlinkClick r:id="rId8"/>
              </a:rPr>
              <a:t>info@pcrp.ru</a:t>
            </a:r>
            <a:r>
              <a:rPr lang="ru-RU" sz="1700" baseline="30000" dirty="0"/>
              <a:t>1</a:t>
            </a:r>
            <a:r>
              <a:rPr lang="ru-RU" sz="1700" dirty="0"/>
              <a:t> (в теме «Заявка </a:t>
            </a:r>
            <a:endParaRPr lang="ru-RU" sz="1700" dirty="0" smtClean="0"/>
          </a:p>
          <a:p>
            <a:r>
              <a:rPr lang="ru-RU" sz="1700" dirty="0" smtClean="0"/>
              <a:t>на </a:t>
            </a:r>
            <a:r>
              <a:rPr lang="ru-RU" sz="1700" dirty="0"/>
              <a:t>микрозайм (наименование Заявителя))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7524" y="4269829"/>
            <a:ext cx="393800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/>
              <a:t>Дождитесь номера регистрации заявки</a:t>
            </a:r>
            <a:r>
              <a:rPr lang="ru-RU" sz="1700" baseline="30000" dirty="0"/>
              <a:t>2</a:t>
            </a:r>
            <a:endParaRPr lang="ru-RU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2363718" y="5082425"/>
            <a:ext cx="64668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/>
              <a:t>Дождитесь результата рассмотрения </a:t>
            </a:r>
            <a:r>
              <a:rPr lang="ru-RU" sz="1700" dirty="0" smtClean="0"/>
              <a:t>заявки, </a:t>
            </a:r>
            <a:r>
              <a:rPr lang="ru-RU" sz="1700" dirty="0"/>
              <a:t>подпишите </a:t>
            </a:r>
            <a:r>
              <a:rPr lang="ru-RU" sz="1700" dirty="0" smtClean="0"/>
              <a:t>договор</a:t>
            </a:r>
            <a:endParaRPr lang="ru-RU" sz="1700" baseline="30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9923" y="5798867"/>
            <a:ext cx="8057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baseline="30000" dirty="0" smtClean="0"/>
              <a:t>1</a:t>
            </a:r>
            <a:r>
              <a:rPr lang="ru-RU" sz="1200" i="1" dirty="0" smtClean="0"/>
              <a:t>рассмотрение </a:t>
            </a:r>
            <a:r>
              <a:rPr lang="ru-RU" sz="1200" i="1" dirty="0"/>
              <a:t>заявки возможно при условии обеспечения работы сервисов аутентификации (сайт арбитражного суда, </a:t>
            </a:r>
            <a:r>
              <a:rPr lang="ru-RU" sz="1200" i="1" dirty="0" smtClean="0"/>
              <a:t>Росреестр </a:t>
            </a:r>
            <a:r>
              <a:rPr lang="ru-RU" sz="1200" i="1" dirty="0"/>
              <a:t>и пр.) </a:t>
            </a:r>
            <a:endParaRPr lang="ru-RU" sz="1200" dirty="0"/>
          </a:p>
          <a:p>
            <a:r>
              <a:rPr lang="ru-RU" sz="1200" i="1" baseline="30000" dirty="0"/>
              <a:t>2</a:t>
            </a:r>
            <a:r>
              <a:rPr lang="ru-RU" sz="1200" i="1" dirty="0"/>
              <a:t> срок регистрации 3 рабочих дня, при условии предоставления полного пакета документов, соответствующего требованиям</a:t>
            </a:r>
            <a:r>
              <a:rPr lang="ru-RU" sz="1200" i="1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24014" y="725732"/>
            <a:ext cx="5039585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ПОДАЧА ЗАЯВКИ НА ПОЛУЧЕНИЕ МИКРОЗАЙМА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3407" y="1069846"/>
            <a:ext cx="1711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Сотрудники МФО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747401" y="1061236"/>
            <a:ext cx="95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Клиент*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881065" y="1805915"/>
            <a:ext cx="6382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Встреча в офисе Мой бизнес (время предварительно согласовывается)</a:t>
            </a:r>
          </a:p>
          <a:p>
            <a:pPr algn="ctr"/>
            <a:r>
              <a:rPr lang="ru-RU" sz="1600" dirty="0" smtClean="0"/>
              <a:t> для подписания КОД и передачи оригиналов документов </a:t>
            </a:r>
          </a:p>
          <a:p>
            <a:pPr algn="ctr"/>
            <a:r>
              <a:rPr lang="ru-RU" sz="1600" dirty="0" smtClean="0"/>
              <a:t>(для формирования досье клиента)</a:t>
            </a:r>
            <a:endParaRPr lang="ru-RU" sz="16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895502" y="1417010"/>
            <a:ext cx="1368152" cy="428038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84237" y="1039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8262" y="1069846"/>
            <a:ext cx="30649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I.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8262" y="2804611"/>
            <a:ext cx="36740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  <a:r>
              <a:rPr lang="en-US" b="1" dirty="0" smtClean="0"/>
              <a:t>I.</a:t>
            </a:r>
            <a:endParaRPr lang="ru-RU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07329" y="2616068"/>
            <a:ext cx="83529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35648" y="4242574"/>
            <a:ext cx="95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Клиент* 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96002" y="2820000"/>
            <a:ext cx="1711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Сотрудники МФО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630560" y="2636912"/>
            <a:ext cx="5806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Подача документов через сайт Росреестр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/>
              <a:t>Передача регистрационного номера клиенту</a:t>
            </a:r>
          </a:p>
          <a:p>
            <a:pPr algn="ctr"/>
            <a:r>
              <a:rPr lang="ru-RU" sz="1600" b="1" dirty="0" smtClean="0"/>
              <a:t>Либо:</a:t>
            </a:r>
          </a:p>
          <a:p>
            <a:pPr marL="342900" indent="-342900">
              <a:buAutoNum type="arabicPeriod"/>
            </a:pPr>
            <a:r>
              <a:rPr lang="ru-RU" sz="1600" dirty="0"/>
              <a:t>Вызов сотрудника МФЦ в офис Мой бизнес </a:t>
            </a:r>
          </a:p>
          <a:p>
            <a:r>
              <a:rPr lang="ru-RU" sz="1600" dirty="0" smtClean="0"/>
              <a:t>2</a:t>
            </a:r>
            <a:r>
              <a:rPr lang="ru-RU" sz="1600" dirty="0"/>
              <a:t>. </a:t>
            </a:r>
            <a:r>
              <a:rPr lang="ru-RU" sz="1600" dirty="0" smtClean="0"/>
              <a:t>   Сдача </a:t>
            </a:r>
            <a:r>
              <a:rPr lang="ru-RU" sz="1600" dirty="0"/>
              <a:t>пакета </a:t>
            </a:r>
            <a:r>
              <a:rPr lang="ru-RU" sz="1600" dirty="0" smtClean="0"/>
              <a:t>документов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606831" y="4079614"/>
            <a:ext cx="5607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Возвращение по адресу регистрации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Получение регистрационного номера от сотрудника МФО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Вызов сотрудников МФЦ       передача пакета документов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223653" y="4725144"/>
            <a:ext cx="2332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ject 2"/>
          <p:cNvSpPr/>
          <p:nvPr/>
        </p:nvSpPr>
        <p:spPr>
          <a:xfrm>
            <a:off x="216184" y="116632"/>
            <a:ext cx="391145" cy="500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19" name="object 74"/>
          <p:cNvSpPr txBox="1">
            <a:spLocks noGrp="1"/>
          </p:cNvSpPr>
          <p:nvPr/>
        </p:nvSpPr>
        <p:spPr>
          <a:xfrm>
            <a:off x="647157" y="101706"/>
            <a:ext cx="6494780" cy="5130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85" dirty="0"/>
              <a:t>АО </a:t>
            </a:r>
            <a:r>
              <a:rPr sz="1600" spc="-70" dirty="0"/>
              <a:t>«Микрофинансовая </a:t>
            </a:r>
            <a:r>
              <a:rPr sz="1600" spc="-95" dirty="0"/>
              <a:t>компания </a:t>
            </a:r>
            <a:r>
              <a:rPr sz="1600" spc="-70" dirty="0"/>
              <a:t>предпринимательского финансирования  Пермского</a:t>
            </a:r>
            <a:r>
              <a:rPr sz="1600" spc="-40" dirty="0"/>
              <a:t> </a:t>
            </a:r>
            <a:r>
              <a:rPr sz="1600" spc="-90" dirty="0"/>
              <a:t>края»</a:t>
            </a:r>
            <a:endParaRPr sz="1600" dirty="0"/>
          </a:p>
        </p:txBody>
      </p:sp>
      <p:sp>
        <p:nvSpPr>
          <p:cNvPr id="22" name="object 93"/>
          <p:cNvSpPr/>
          <p:nvPr/>
        </p:nvSpPr>
        <p:spPr>
          <a:xfrm>
            <a:off x="647157" y="651368"/>
            <a:ext cx="8183460" cy="45719"/>
          </a:xfrm>
          <a:custGeom>
            <a:avLst/>
            <a:gdLst/>
            <a:ahLst/>
            <a:cxnLst/>
            <a:rect l="l" t="t" r="r" b="b"/>
            <a:pathLst>
              <a:path w="8576310">
                <a:moveTo>
                  <a:pt x="0" y="0"/>
                </a:moveTo>
                <a:lnTo>
                  <a:pt x="8576106" y="0"/>
                </a:lnTo>
              </a:path>
            </a:pathLst>
          </a:custGeom>
          <a:ln w="25400">
            <a:solidFill>
              <a:srgbClr val="17375E"/>
            </a:solidFill>
          </a:ln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310399" y="6508050"/>
            <a:ext cx="873245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i="1" dirty="0" smtClean="0"/>
              <a:t>*При подписании необходимо присутствие всех сторон сделки одновременно (Заемщик, Поручитель, Залогодатель)</a:t>
            </a:r>
            <a:endParaRPr lang="ru-RU" sz="1300" i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7855" y="5013176"/>
            <a:ext cx="83529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8262" y="5269268"/>
            <a:ext cx="42832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III.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69560" y="5161547"/>
            <a:ext cx="7007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Ожидание регистрации (наложение обременения на объект подтверждается </a:t>
            </a:r>
          </a:p>
          <a:p>
            <a:r>
              <a:rPr lang="ru-RU" sz="1600" dirty="0" smtClean="0"/>
              <a:t>выпиской ЕГРП) не более 7 дней</a:t>
            </a:r>
            <a:endParaRPr lang="ru-RU" sz="16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54082" y="5805264"/>
            <a:ext cx="83529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7477" y="5972205"/>
            <a:ext cx="42075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IV.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35648" y="5972205"/>
            <a:ext cx="279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Получение денежных средств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378509" y="727875"/>
            <a:ext cx="6577698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ПОДПИСАНИЕ КРЕДИТНО-ОБЕСПЕЧИТЕЛЬНОЙ ДОКУМЕНТАЦИИ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216184" y="116632"/>
            <a:ext cx="391145" cy="500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19" name="object 74"/>
          <p:cNvSpPr txBox="1">
            <a:spLocks noGrp="1"/>
          </p:cNvSpPr>
          <p:nvPr/>
        </p:nvSpPr>
        <p:spPr>
          <a:xfrm>
            <a:off x="647157" y="101706"/>
            <a:ext cx="6494780" cy="5130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85" dirty="0"/>
              <a:t>АО </a:t>
            </a:r>
            <a:r>
              <a:rPr sz="1600" spc="-70" dirty="0"/>
              <a:t>«Микрофинансовая </a:t>
            </a:r>
            <a:r>
              <a:rPr sz="1600" spc="-95" dirty="0"/>
              <a:t>компания </a:t>
            </a:r>
            <a:r>
              <a:rPr sz="1600" spc="-70" dirty="0"/>
              <a:t>предпринимательского финансирования  Пермского</a:t>
            </a:r>
            <a:r>
              <a:rPr sz="1600" spc="-40" dirty="0"/>
              <a:t> </a:t>
            </a:r>
            <a:r>
              <a:rPr sz="1600" spc="-90" dirty="0"/>
              <a:t>края»</a:t>
            </a:r>
            <a:endParaRPr sz="1600" dirty="0"/>
          </a:p>
        </p:txBody>
      </p:sp>
      <p:sp>
        <p:nvSpPr>
          <p:cNvPr id="22" name="object 93"/>
          <p:cNvSpPr/>
          <p:nvPr/>
        </p:nvSpPr>
        <p:spPr>
          <a:xfrm>
            <a:off x="647157" y="651368"/>
            <a:ext cx="8183460" cy="45719"/>
          </a:xfrm>
          <a:custGeom>
            <a:avLst/>
            <a:gdLst/>
            <a:ahLst/>
            <a:cxnLst/>
            <a:rect l="l" t="t" r="r" b="b"/>
            <a:pathLst>
              <a:path w="8576310">
                <a:moveTo>
                  <a:pt x="0" y="0"/>
                </a:moveTo>
                <a:lnTo>
                  <a:pt x="8576106" y="0"/>
                </a:lnTo>
              </a:path>
            </a:pathLst>
          </a:custGeom>
          <a:ln w="25400">
            <a:solidFill>
              <a:srgbClr val="17375E"/>
            </a:solidFill>
          </a:ln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/>
          </a:p>
        </p:txBody>
      </p:sp>
      <p:sp>
        <p:nvSpPr>
          <p:cNvPr id="11" name="TextBox 10"/>
          <p:cNvSpPr txBox="1"/>
          <p:nvPr/>
        </p:nvSpPr>
        <p:spPr>
          <a:xfrm>
            <a:off x="3382586" y="902635"/>
            <a:ext cx="271260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КОНТАКТНЫЕ ТЕЛЕФОНЫ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171" y="1628800"/>
            <a:ext cx="519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АО «</a:t>
            </a:r>
            <a:r>
              <a:rPr lang="ru-RU" dirty="0" err="1" smtClean="0"/>
              <a:t>Микрофинансовая</a:t>
            </a:r>
            <a:r>
              <a:rPr lang="ru-RU" dirty="0" smtClean="0"/>
              <a:t> компания пермского края»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1069" y="2348880"/>
            <a:ext cx="5348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Пермский краевой многофункциональный центр </a:t>
            </a:r>
          </a:p>
          <a:p>
            <a:r>
              <a:rPr lang="ru-RU" dirty="0" smtClean="0"/>
              <a:t>предоставления государственных и муниципальных</a:t>
            </a:r>
          </a:p>
          <a:p>
            <a:r>
              <a:rPr lang="ru-RU" dirty="0" smtClean="0"/>
              <a:t>услуг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12034" y="1628800"/>
            <a:ext cx="1859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8-800-201-30-60</a:t>
            </a:r>
          </a:p>
          <a:p>
            <a:r>
              <a:rPr lang="ru-RU" dirty="0" smtClean="0"/>
              <a:t>8 (342) 211-05-20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212033" y="2487379"/>
            <a:ext cx="1859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8-800-550-05-03</a:t>
            </a:r>
          </a:p>
          <a:p>
            <a:r>
              <a:rPr lang="ru-RU" dirty="0" smtClean="0"/>
              <a:t>8 (342) 270-11-20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6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288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образовательная программа</dc:creator>
  <cp:lastModifiedBy>образовательная программа</cp:lastModifiedBy>
  <cp:revision>26</cp:revision>
  <dcterms:created xsi:type="dcterms:W3CDTF">2020-04-10T06:09:55Z</dcterms:created>
  <dcterms:modified xsi:type="dcterms:W3CDTF">2020-04-14T10:55:39Z</dcterms:modified>
</cp:coreProperties>
</file>